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3" r:id="rId3"/>
    <p:sldId id="267" r:id="rId4"/>
    <p:sldId id="290" r:id="rId5"/>
    <p:sldId id="265" r:id="rId6"/>
    <p:sldId id="270" r:id="rId7"/>
    <p:sldId id="257" r:id="rId8"/>
    <p:sldId id="258" r:id="rId9"/>
    <p:sldId id="259" r:id="rId10"/>
    <p:sldId id="261" r:id="rId11"/>
    <p:sldId id="262" r:id="rId12"/>
    <p:sldId id="264" r:id="rId13"/>
    <p:sldId id="271" r:id="rId14"/>
    <p:sldId id="286" r:id="rId15"/>
    <p:sldId id="285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Teko" panose="02000000000000000000" pitchFamily="2" charset="77"/>
      <p:bold r:id="rId26"/>
    </p:embeddedFont>
    <p:embeddedFont>
      <p:font typeface="Teko Medium" panose="02000000000000000000" pitchFamily="2" charset="7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10"/>
  </p:normalViewPr>
  <p:slideViewPr>
    <p:cSldViewPr snapToGrid="0">
      <p:cViewPr>
        <p:scale>
          <a:sx n="94" d="100"/>
          <a:sy n="94" d="100"/>
        </p:scale>
        <p:origin x="344" y="3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Preconception: what we had to begin with… looking at first glance </a:t>
            </a:r>
            <a:endParaRPr dirty="0"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19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we can explain our ideas behind every color/design… </a:t>
            </a:r>
            <a:r>
              <a:rPr lang="en-US" dirty="0" err="1"/>
              <a:t>etc</a:t>
            </a:r>
            <a:r>
              <a:rPr lang="en-US" dirty="0"/>
              <a:t>… </a:t>
            </a:r>
            <a:endParaRPr dirty="0"/>
          </a:p>
        </p:txBody>
      </p:sp>
      <p:sp>
        <p:nvSpPr>
          <p:cNvPr id="236" name="Google Shape;23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one of the first prototypes… developed in w3schools… made for practice </a:t>
            </a:r>
            <a:endParaRPr dirty="0"/>
          </a:p>
        </p:txBody>
      </p:sp>
      <p:sp>
        <p:nvSpPr>
          <p:cNvPr id="356" name="Google Shape;35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emf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3798719" y="3050308"/>
            <a:ext cx="11473365" cy="4488279"/>
            <a:chOff x="0" y="-9525"/>
            <a:chExt cx="11279700" cy="5984372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0" y="-9525"/>
              <a:ext cx="11279700" cy="3077766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500" b="0" i="0" u="none" strike="noStrike" cap="none" dirty="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Redesigning CoLab</a:t>
              </a:r>
              <a:endParaRPr dirty="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0" y="2133795"/>
              <a:ext cx="11137500" cy="3841052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800" b="0" i="0" u="none" strike="noStrike" cap="none" dirty="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Improving Collaboration for Teachers and Students</a:t>
              </a:r>
              <a:endParaRPr sz="7800" dirty="0"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5834697" y="9130298"/>
            <a:ext cx="6618606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ontserrat"/>
                <a:sym typeface="Montserrat"/>
              </a:rPr>
              <a:t>Allison Espana, Emily Alta, Micah Modell</a:t>
            </a:r>
            <a:endParaRPr dirty="0"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 rotWithShape="1">
          <a:blip r:embed="rId4">
            <a:alphaModFix/>
          </a:blip>
          <a:srcRect t="37077" r="13085" b="28716"/>
          <a:stretch/>
        </p:blipFill>
        <p:spPr>
          <a:xfrm>
            <a:off x="2126341" y="734018"/>
            <a:ext cx="14035317" cy="330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18"/>
          <p:cNvGrpSpPr/>
          <p:nvPr/>
        </p:nvGrpSpPr>
        <p:grpSpPr>
          <a:xfrm>
            <a:off x="2126341" y="4625852"/>
            <a:ext cx="6557047" cy="4927131"/>
            <a:chOff x="0" y="-38100"/>
            <a:chExt cx="1726959" cy="1297681"/>
          </a:xfrm>
        </p:grpSpPr>
        <p:sp>
          <p:nvSpPr>
            <p:cNvPr id="181" name="Google Shape;181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2" name="Google Shape;182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8"/>
          <p:cNvSpPr txBox="1"/>
          <p:nvPr/>
        </p:nvSpPr>
        <p:spPr>
          <a:xfrm>
            <a:off x="3255413" y="6123705"/>
            <a:ext cx="3646800" cy="923400"/>
          </a:xfrm>
          <a:prstGeom prst="rect">
            <a:avLst/>
          </a:prstGeom>
          <a:noFill/>
          <a:ln>
            <a:noFill/>
          </a:ln>
          <a:effectLst>
            <a:outerShdw blurRad="54292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MISSION</a:t>
            </a:r>
            <a:endParaRPr/>
          </a:p>
        </p:txBody>
      </p:sp>
      <p:sp>
        <p:nvSpPr>
          <p:cNvPr id="184" name="Google Shape;184;p18"/>
          <p:cNvSpPr txBox="1"/>
          <p:nvPr/>
        </p:nvSpPr>
        <p:spPr>
          <a:xfrm>
            <a:off x="3255413" y="738445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 your grand </a:t>
            </a:r>
            <a:endParaRPr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 statement!</a:t>
            </a:r>
            <a:endParaRPr/>
          </a:p>
        </p:txBody>
      </p:sp>
      <p:grpSp>
        <p:nvGrpSpPr>
          <p:cNvPr id="185" name="Google Shape;185;p18"/>
          <p:cNvGrpSpPr/>
          <p:nvPr/>
        </p:nvGrpSpPr>
        <p:grpSpPr>
          <a:xfrm>
            <a:off x="9604611" y="4625852"/>
            <a:ext cx="6557047" cy="4927131"/>
            <a:chOff x="0" y="-38100"/>
            <a:chExt cx="1726959" cy="1297681"/>
          </a:xfrm>
        </p:grpSpPr>
        <p:sp>
          <p:nvSpPr>
            <p:cNvPr id="186" name="Google Shape;186;p18"/>
            <p:cNvSpPr/>
            <p:nvPr/>
          </p:nvSpPr>
          <p:spPr>
            <a:xfrm>
              <a:off x="0" y="0"/>
              <a:ext cx="1726959" cy="1259581"/>
            </a:xfrm>
            <a:custGeom>
              <a:avLst/>
              <a:gdLst/>
              <a:ahLst/>
              <a:cxnLst/>
              <a:rect l="l" t="t" r="r" b="b"/>
              <a:pathLst>
                <a:path w="1726959" h="1259581" extrusionOk="0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187" name="Google Shape;187;p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18"/>
          <p:cNvSpPr txBox="1"/>
          <p:nvPr/>
        </p:nvSpPr>
        <p:spPr>
          <a:xfrm>
            <a:off x="11237881" y="6123705"/>
            <a:ext cx="3794700" cy="923400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VISION</a:t>
            </a:r>
            <a:endParaRPr/>
          </a:p>
        </p:txBody>
      </p:sp>
      <p:sp>
        <p:nvSpPr>
          <p:cNvPr id="189" name="Google Shape;189;p18"/>
          <p:cNvSpPr txBox="1"/>
          <p:nvPr/>
        </p:nvSpPr>
        <p:spPr>
          <a:xfrm>
            <a:off x="10448463" y="738445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 your grand </a:t>
            </a:r>
            <a:endParaRPr/>
          </a:p>
          <a:p>
            <a:pPr marL="0" marR="0" lvl="0" indent="0" algn="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 statement!</a:t>
            </a:r>
            <a:endParaRPr/>
          </a:p>
        </p:txBody>
      </p:sp>
      <p:cxnSp>
        <p:nvCxnSpPr>
          <p:cNvPr id="190" name="Google Shape;190;p18"/>
          <p:cNvCxnSpPr/>
          <p:nvPr/>
        </p:nvCxnSpPr>
        <p:spPr>
          <a:xfrm rot="-8341">
            <a:off x="3255396" y="7081378"/>
            <a:ext cx="11777209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9"/>
          <p:cNvPicPr preferRelativeResize="0"/>
          <p:nvPr/>
        </p:nvPicPr>
        <p:blipFill rotWithShape="1">
          <a:blip r:embed="rId3">
            <a:alphaModFix/>
          </a:blip>
          <a:srcRect l="7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19"/>
          <p:cNvSpPr txBox="1"/>
          <p:nvPr/>
        </p:nvSpPr>
        <p:spPr>
          <a:xfrm>
            <a:off x="1028700" y="1019175"/>
            <a:ext cx="5300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ABOUT US</a:t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7374684" y="1028700"/>
            <a:ext cx="10106640" cy="84269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8" name="Google Shape;198;p19"/>
          <p:cNvPicPr preferRelativeResize="0"/>
          <p:nvPr/>
        </p:nvPicPr>
        <p:blipFill rotWithShape="1">
          <a:blip r:embed="rId4">
            <a:alphaModFix/>
          </a:blip>
          <a:srcRect l="16218" r="16218"/>
          <a:stretch/>
        </p:blipFill>
        <p:spPr>
          <a:xfrm>
            <a:off x="7374684" y="1028708"/>
            <a:ext cx="988461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9"/>
          <p:cNvSpPr txBox="1"/>
          <p:nvPr/>
        </p:nvSpPr>
        <p:spPr>
          <a:xfrm>
            <a:off x="1028700" y="7639431"/>
            <a:ext cx="45841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WHAT WE DO? </a:t>
            </a:r>
            <a:endParaRPr/>
          </a:p>
        </p:txBody>
      </p:sp>
      <p:sp>
        <p:nvSpPr>
          <p:cNvPr id="200" name="Google Shape;200;p19"/>
          <p:cNvSpPr txBox="1"/>
          <p:nvPr/>
        </p:nvSpPr>
        <p:spPr>
          <a:xfrm>
            <a:off x="1028700" y="4334065"/>
            <a:ext cx="45841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WHO WE ARE?</a:t>
            </a:r>
            <a:endParaRPr/>
          </a:p>
        </p:txBody>
      </p:sp>
      <p:sp>
        <p:nvSpPr>
          <p:cNvPr id="201" name="Google Shape;201;p19"/>
          <p:cNvSpPr txBox="1"/>
          <p:nvPr/>
        </p:nvSpPr>
        <p:spPr>
          <a:xfrm>
            <a:off x="1028700" y="5337636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1028700" y="8530014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cxnSp>
        <p:nvCxnSpPr>
          <p:cNvPr id="203" name="Google Shape;203;p19"/>
          <p:cNvCxnSpPr/>
          <p:nvPr/>
        </p:nvCxnSpPr>
        <p:spPr>
          <a:xfrm rot="13803">
            <a:off x="1028741" y="5100642"/>
            <a:ext cx="71147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19"/>
          <p:cNvCxnSpPr/>
          <p:nvPr/>
        </p:nvCxnSpPr>
        <p:spPr>
          <a:xfrm rot="13803">
            <a:off x="1028741" y="8296656"/>
            <a:ext cx="71147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" name="Google Shape;230;p21"/>
          <p:cNvGraphicFramePr/>
          <p:nvPr/>
        </p:nvGraphicFramePr>
        <p:xfrm>
          <a:off x="983855" y="3255808"/>
          <a:ext cx="16275450" cy="6002500"/>
        </p:xfrm>
        <a:graphic>
          <a:graphicData uri="http://schemas.openxmlformats.org/drawingml/2006/table">
            <a:tbl>
              <a:tblPr>
                <a:noFill/>
                <a:tableStyleId>{AE2EDF44-7F8E-4724-8987-9EACE496F446}</a:tableStyleId>
              </a:tblPr>
              <a:tblGrid>
                <a:gridCol w="5425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99" b="1" u="none" strike="noStrike" cap="non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strike="noStrike" cap="none"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" name="Google Shape;231;p21"/>
          <p:cNvSpPr txBox="1"/>
          <p:nvPr/>
        </p:nvSpPr>
        <p:spPr>
          <a:xfrm>
            <a:off x="5726787" y="917588"/>
            <a:ext cx="71637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ADD A TABLE</a:t>
            </a:r>
            <a:endParaRPr/>
          </a:p>
        </p:txBody>
      </p:sp>
      <p:cxnSp>
        <p:nvCxnSpPr>
          <p:cNvPr id="232" name="Google Shape;232;p21"/>
          <p:cNvCxnSpPr/>
          <p:nvPr/>
        </p:nvCxnSpPr>
        <p:spPr>
          <a:xfrm rot="-29707">
            <a:off x="984032" y="1841136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3" name="Google Shape;233;p21"/>
          <p:cNvCxnSpPr/>
          <p:nvPr/>
        </p:nvCxnSpPr>
        <p:spPr>
          <a:xfrm rot="-29707">
            <a:off x="13500400" y="18859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28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28"/>
          <p:cNvCxnSpPr/>
          <p:nvPr/>
        </p:nvCxnSpPr>
        <p:spPr>
          <a:xfrm rot="-5400000">
            <a:off x="7236063" y="10190598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86" name="Google Shape;386;p28"/>
          <p:cNvGrpSpPr/>
          <p:nvPr/>
        </p:nvGrpSpPr>
        <p:grpSpPr>
          <a:xfrm>
            <a:off x="3062618" y="1802528"/>
            <a:ext cx="12162764" cy="6537284"/>
            <a:chOff x="0" y="-38100"/>
            <a:chExt cx="3203362" cy="1721754"/>
          </a:xfrm>
        </p:grpSpPr>
        <p:sp>
          <p:nvSpPr>
            <p:cNvPr id="387" name="Google Shape;387;p28"/>
            <p:cNvSpPr/>
            <p:nvPr/>
          </p:nvSpPr>
          <p:spPr>
            <a:xfrm>
              <a:off x="0" y="0"/>
              <a:ext cx="3203362" cy="1683654"/>
            </a:xfrm>
            <a:custGeom>
              <a:avLst/>
              <a:gdLst/>
              <a:ahLst/>
              <a:cxnLst/>
              <a:rect l="l" t="t" r="r" b="b"/>
              <a:pathLst>
                <a:path w="3203362" h="1683654" extrusionOk="0">
                  <a:moveTo>
                    <a:pt x="0" y="0"/>
                  </a:moveTo>
                  <a:lnTo>
                    <a:pt x="3203362" y="0"/>
                  </a:lnTo>
                  <a:lnTo>
                    <a:pt x="3203362" y="1683654"/>
                  </a:lnTo>
                  <a:lnTo>
                    <a:pt x="0" y="1683654"/>
                  </a:lnTo>
                  <a:close/>
                </a:path>
              </a:pathLst>
            </a:custGeom>
            <a:solidFill>
              <a:srgbClr val="132E57">
                <a:alpha val="80000"/>
              </a:srgbClr>
            </a:solidFill>
            <a:ln>
              <a:noFill/>
            </a:ln>
          </p:spPr>
        </p:sp>
        <p:sp>
          <p:nvSpPr>
            <p:cNvPr id="388" name="Google Shape;388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28"/>
          <p:cNvSpPr txBox="1"/>
          <p:nvPr/>
        </p:nvSpPr>
        <p:spPr>
          <a:xfrm>
            <a:off x="4074677" y="3771900"/>
            <a:ext cx="10138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A PICTURE IS WORTH A THOUSAND WORDS</a:t>
            </a:r>
            <a:endParaRPr/>
          </a:p>
        </p:txBody>
      </p:sp>
      <p:grpSp>
        <p:nvGrpSpPr>
          <p:cNvPr id="390" name="Google Shape;390;p28"/>
          <p:cNvGrpSpPr/>
          <p:nvPr/>
        </p:nvGrpSpPr>
        <p:grpSpPr>
          <a:xfrm>
            <a:off x="8244455" y="2738423"/>
            <a:ext cx="395370" cy="397142"/>
            <a:chOff x="1813" y="0"/>
            <a:chExt cx="809173" cy="812800"/>
          </a:xfrm>
        </p:grpSpPr>
        <p:sp>
          <p:nvSpPr>
            <p:cNvPr id="391" name="Google Shape;391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3" name="Google Shape;393;p28"/>
          <p:cNvGrpSpPr/>
          <p:nvPr/>
        </p:nvGrpSpPr>
        <p:grpSpPr>
          <a:xfrm>
            <a:off x="8946315" y="2738423"/>
            <a:ext cx="395370" cy="397142"/>
            <a:chOff x="1813" y="0"/>
            <a:chExt cx="809173" cy="812800"/>
          </a:xfrm>
        </p:grpSpPr>
        <p:sp>
          <p:nvSpPr>
            <p:cNvPr id="394" name="Google Shape;394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6" name="Google Shape;396;p28"/>
          <p:cNvGrpSpPr/>
          <p:nvPr/>
        </p:nvGrpSpPr>
        <p:grpSpPr>
          <a:xfrm>
            <a:off x="9648175" y="2738423"/>
            <a:ext cx="395370" cy="397142"/>
            <a:chOff x="1813" y="0"/>
            <a:chExt cx="809173" cy="812800"/>
          </a:xfrm>
        </p:grpSpPr>
        <p:sp>
          <p:nvSpPr>
            <p:cNvPr id="397" name="Google Shape;397;p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9" name="Google Shape;399;p28"/>
          <p:cNvCxnSpPr/>
          <p:nvPr/>
        </p:nvCxnSpPr>
        <p:spPr>
          <a:xfrm>
            <a:off x="-752228" y="4975931"/>
            <a:ext cx="4742565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28"/>
          <p:cNvCxnSpPr/>
          <p:nvPr/>
        </p:nvCxnSpPr>
        <p:spPr>
          <a:xfrm rot="-5400000">
            <a:off x="7236063" y="39252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28"/>
          <p:cNvCxnSpPr/>
          <p:nvPr/>
        </p:nvCxnSpPr>
        <p:spPr>
          <a:xfrm rot="20080">
            <a:off x="14213529" y="4933070"/>
            <a:ext cx="4891737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43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43"/>
          <p:cNvGrpSpPr/>
          <p:nvPr/>
        </p:nvGrpSpPr>
        <p:grpSpPr>
          <a:xfrm>
            <a:off x="9535996" y="-781305"/>
            <a:ext cx="8638101" cy="11849610"/>
            <a:chOff x="0" y="0"/>
            <a:chExt cx="4591050" cy="6297930"/>
          </a:xfrm>
        </p:grpSpPr>
        <p:sp>
          <p:nvSpPr>
            <p:cNvPr id="783" name="Google Shape;783;p43"/>
            <p:cNvSpPr/>
            <p:nvPr/>
          </p:nvSpPr>
          <p:spPr>
            <a:xfrm>
              <a:off x="0" y="0"/>
              <a:ext cx="4591050" cy="6297930"/>
            </a:xfrm>
            <a:custGeom>
              <a:avLst/>
              <a:gdLst/>
              <a:ahLst/>
              <a:cxnLst/>
              <a:rect l="l" t="t" r="r" b="b"/>
              <a:pathLst>
                <a:path w="4591050" h="6297930" extrusionOk="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18110" y="4533900"/>
              <a:ext cx="1645920" cy="1645920"/>
            </a:xfrm>
            <a:custGeom>
              <a:avLst/>
              <a:gdLst/>
              <a:ahLst/>
              <a:cxnLst/>
              <a:rect l="l" t="t" r="r" b="b"/>
              <a:pathLst>
                <a:path w="1645920" h="1645920" extrusionOk="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l="-16664" r="-16663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118110" y="118110"/>
              <a:ext cx="1645920" cy="1644650"/>
            </a:xfrm>
            <a:custGeom>
              <a:avLst/>
              <a:gdLst/>
              <a:ahLst/>
              <a:cxnLst/>
              <a:rect l="l" t="t" r="r" b="b"/>
              <a:pathLst>
                <a:path w="1645920" h="1644650" extrusionOk="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l="-38816" r="-3881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1826260" y="1827530"/>
              <a:ext cx="2644140" cy="2644140"/>
            </a:xfrm>
            <a:custGeom>
              <a:avLst/>
              <a:gdLst/>
              <a:ahLst/>
              <a:cxnLst/>
              <a:rect l="l" t="t" r="r" b="b"/>
              <a:pathLst>
                <a:path w="2644140" h="2644140" extrusionOk="0">
                  <a:moveTo>
                    <a:pt x="1322070" y="2644140"/>
                  </a:moveTo>
                  <a:cubicBezTo>
                    <a:pt x="593090" y="2644140"/>
                    <a:pt x="0" y="2051050"/>
                    <a:pt x="0" y="1322070"/>
                  </a:cubicBezTo>
                  <a:cubicBezTo>
                    <a:pt x="0" y="593090"/>
                    <a:pt x="593090" y="0"/>
                    <a:pt x="1322070" y="0"/>
                  </a:cubicBezTo>
                  <a:cubicBezTo>
                    <a:pt x="2051050" y="0"/>
                    <a:pt x="2644140" y="593090"/>
                    <a:pt x="2644140" y="1322070"/>
                  </a:cubicBezTo>
                  <a:cubicBezTo>
                    <a:pt x="2644140" y="2051050"/>
                    <a:pt x="2052320" y="2644140"/>
                    <a:pt x="1322070" y="264414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t="-24998" b="-24998"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3"/>
          <p:cNvSpPr txBox="1"/>
          <p:nvPr/>
        </p:nvSpPr>
        <p:spPr>
          <a:xfrm>
            <a:off x="1028700" y="1019175"/>
            <a:ext cx="81153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CREDITS</a:t>
            </a:r>
            <a:endParaRPr/>
          </a:p>
        </p:txBody>
      </p:sp>
      <p:sp>
        <p:nvSpPr>
          <p:cNvPr id="788" name="Google Shape;788;p43"/>
          <p:cNvSpPr txBox="1"/>
          <p:nvPr/>
        </p:nvSpPr>
        <p:spPr>
          <a:xfrm>
            <a:off x="1028700" y="3813042"/>
            <a:ext cx="913346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789" name="Google Shape;789;p43"/>
          <p:cNvSpPr txBox="1"/>
          <p:nvPr/>
        </p:nvSpPr>
        <p:spPr>
          <a:xfrm>
            <a:off x="1028700" y="6395971"/>
            <a:ext cx="8507296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for the presentation template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Pexels for the photos</a:t>
            </a:r>
            <a:endParaRPr/>
          </a:p>
        </p:txBody>
      </p:sp>
      <p:sp>
        <p:nvSpPr>
          <p:cNvPr id="790" name="Google Shape;790;p43"/>
          <p:cNvSpPr txBox="1"/>
          <p:nvPr/>
        </p:nvSpPr>
        <p:spPr>
          <a:xfrm>
            <a:off x="645274" y="8694671"/>
            <a:ext cx="6057883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HAPPY DESIGNING! </a:t>
            </a:r>
            <a:endParaRPr/>
          </a:p>
        </p:txBody>
      </p:sp>
      <p:cxnSp>
        <p:nvCxnSpPr>
          <p:cNvPr id="791" name="Google Shape;791;p43"/>
          <p:cNvCxnSpPr/>
          <p:nvPr/>
        </p:nvCxnSpPr>
        <p:spPr>
          <a:xfrm>
            <a:off x="443" y="9813177"/>
            <a:ext cx="670271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4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42"/>
          <p:cNvSpPr txBox="1"/>
          <p:nvPr/>
        </p:nvSpPr>
        <p:spPr>
          <a:xfrm>
            <a:off x="5618824" y="3843195"/>
            <a:ext cx="7135200" cy="1847100"/>
          </a:xfrm>
          <a:prstGeom prst="rect">
            <a:avLst/>
          </a:prstGeom>
          <a:noFill/>
          <a:ln>
            <a:noFill/>
          </a:ln>
          <a:effectLst>
            <a:outerShdw blurRad="828675" dist="19050" dir="1020000" algn="bl" rotWithShape="0">
              <a:srgbClr val="6CE5E8">
                <a:alpha val="94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THANK YOU!</a:t>
            </a:r>
            <a:endParaRPr/>
          </a:p>
        </p:txBody>
      </p:sp>
      <p:sp>
        <p:nvSpPr>
          <p:cNvPr id="772" name="Google Shape;772;p42"/>
          <p:cNvSpPr txBox="1"/>
          <p:nvPr/>
        </p:nvSpPr>
        <p:spPr>
          <a:xfrm>
            <a:off x="5703818" y="5788317"/>
            <a:ext cx="6880363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Write a closing statement or call-to-action here.</a:t>
            </a:r>
            <a:endParaRPr/>
          </a:p>
        </p:txBody>
      </p:sp>
      <p:cxnSp>
        <p:nvCxnSpPr>
          <p:cNvPr id="773" name="Google Shape;773;p42"/>
          <p:cNvCxnSpPr/>
          <p:nvPr/>
        </p:nvCxnSpPr>
        <p:spPr>
          <a:xfrm rot="-5412670">
            <a:off x="5334377" y="-1359699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4" name="Google Shape;774;p42"/>
          <p:cNvCxnSpPr/>
          <p:nvPr/>
        </p:nvCxnSpPr>
        <p:spPr>
          <a:xfrm rot="-5412670">
            <a:off x="5376837" y="11596567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5" name="Google Shape;775;p42"/>
          <p:cNvCxnSpPr/>
          <p:nvPr/>
        </p:nvCxnSpPr>
        <p:spPr>
          <a:xfrm>
            <a:off x="-2738463" y="468139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76" name="Google Shape;776;p42"/>
          <p:cNvCxnSpPr/>
          <p:nvPr/>
        </p:nvCxnSpPr>
        <p:spPr>
          <a:xfrm>
            <a:off x="13492137" y="4624245"/>
            <a:ext cx="753432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-139796"/>
            <a:ext cx="18288000" cy="1042679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0"/>
          <p:cNvSpPr txBox="1"/>
          <p:nvPr/>
        </p:nvSpPr>
        <p:spPr>
          <a:xfrm>
            <a:off x="8840244" y="1559349"/>
            <a:ext cx="9109079" cy="2215991"/>
          </a:xfrm>
          <a:prstGeom prst="rect">
            <a:avLst/>
          </a:prstGeom>
          <a:noFill/>
          <a:ln>
            <a:noFill/>
          </a:ln>
          <a:effectLst>
            <a:outerShdw blurRad="842963" dist="38100" dir="10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PREDISPOSITIONS</a:t>
            </a:r>
            <a:endParaRPr dirty="0"/>
          </a:p>
        </p:txBody>
      </p:sp>
      <p:sp>
        <p:nvSpPr>
          <p:cNvPr id="212" name="Google Shape;212;p20"/>
          <p:cNvSpPr txBox="1"/>
          <p:nvPr/>
        </p:nvSpPr>
        <p:spPr>
          <a:xfrm>
            <a:off x="9926310" y="3417375"/>
            <a:ext cx="7531676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Coding?</a:t>
            </a: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CoLab?</a:t>
            </a: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is this? </a:t>
            </a:r>
            <a:endParaRPr lang="en-US" dirty="0"/>
          </a:p>
        </p:txBody>
      </p:sp>
      <p:grpSp>
        <p:nvGrpSpPr>
          <p:cNvPr id="215" name="Google Shape;215;p20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16" name="Google Shape;216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20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19" name="Google Shape;219;p2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1" name="Google Shape;221;p20"/>
          <p:cNvCxnSpPr/>
          <p:nvPr/>
        </p:nvCxnSpPr>
        <p:spPr>
          <a:xfrm rot="-29707">
            <a:off x="5385329" y="2755535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2" name="Google Shape;222;p20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3" name="Google Shape;223;p20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4" name="Google Shape;224;p20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Google Shape;561;p36">
            <a:extLst>
              <a:ext uri="{FF2B5EF4-FFF2-40B4-BE49-F238E27FC236}">
                <a16:creationId xmlns:a16="http://schemas.microsoft.com/office/drawing/2014/main" id="{CD8399F9-F5DB-50B6-0888-C277A44707E9}"/>
              </a:ext>
            </a:extLst>
          </p:cNvPr>
          <p:cNvSpPr/>
          <p:nvPr/>
        </p:nvSpPr>
        <p:spPr>
          <a:xfrm>
            <a:off x="67560" y="3386081"/>
            <a:ext cx="12078941" cy="5875700"/>
          </a:xfrm>
          <a:custGeom>
            <a:avLst/>
            <a:gdLst/>
            <a:ahLst/>
            <a:cxnLst/>
            <a:rect l="l" t="t" r="r" b="b"/>
            <a:pathLst>
              <a:path w="4816592" h="1320759" extrusionOk="0">
                <a:moveTo>
                  <a:pt x="0" y="0"/>
                </a:moveTo>
                <a:lnTo>
                  <a:pt x="4816592" y="0"/>
                </a:lnTo>
                <a:lnTo>
                  <a:pt x="4816592" y="1320759"/>
                </a:lnTo>
                <a:lnTo>
                  <a:pt x="0" y="1320759"/>
                </a:lnTo>
                <a:close/>
              </a:path>
            </a:pathLst>
          </a:custGeom>
          <a:solidFill>
            <a:srgbClr val="132E57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8B31882-70DA-7CC9-D2A3-E6FFE402F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734" y="3912121"/>
            <a:ext cx="9368282" cy="5091215"/>
          </a:xfrm>
          <a:prstGeom prst="rect">
            <a:avLst/>
          </a:prstGeom>
        </p:spPr>
      </p:pic>
      <p:pic>
        <p:nvPicPr>
          <p:cNvPr id="2" name="Picture 1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D7073B63-09A8-7ED9-FF09-CE2E509D1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002" y="6526543"/>
            <a:ext cx="1838461" cy="18735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 txBox="1"/>
          <p:nvPr/>
        </p:nvSpPr>
        <p:spPr>
          <a:xfrm>
            <a:off x="8133503" y="903971"/>
            <a:ext cx="9578100" cy="1846659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INSIGHTS</a:t>
            </a:r>
            <a:endParaRPr dirty="0"/>
          </a:p>
        </p:txBody>
      </p:sp>
      <p:grpSp>
        <p:nvGrpSpPr>
          <p:cNvPr id="309" name="Google Shape;309;p24"/>
          <p:cNvGrpSpPr/>
          <p:nvPr/>
        </p:nvGrpSpPr>
        <p:grpSpPr>
          <a:xfrm>
            <a:off x="11450471" y="3654601"/>
            <a:ext cx="6127845" cy="6310641"/>
            <a:chOff x="1813" y="0"/>
            <a:chExt cx="809173" cy="812800"/>
          </a:xfrm>
        </p:grpSpPr>
        <p:sp>
          <p:nvSpPr>
            <p:cNvPr id="310" name="Google Shape;31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7ADE62C2-4340-B16A-8EB3-250A86CC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4579" y="4802649"/>
            <a:ext cx="3771979" cy="38439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0A9935-7246-AA73-4D14-ED9B1C28D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0293" y="1073011"/>
            <a:ext cx="4259444" cy="6596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778FCA-064E-DAE4-EBCC-316E64F0E2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861" y="588812"/>
            <a:ext cx="5252282" cy="81340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 txBox="1"/>
          <p:nvPr/>
        </p:nvSpPr>
        <p:spPr>
          <a:xfrm>
            <a:off x="-4886461" y="317117"/>
            <a:ext cx="9578100" cy="1846659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INSIGHTS</a:t>
            </a:r>
            <a:endParaRPr dirty="0"/>
          </a:p>
        </p:txBody>
      </p:sp>
      <p:grpSp>
        <p:nvGrpSpPr>
          <p:cNvPr id="309" name="Google Shape;309;p24"/>
          <p:cNvGrpSpPr/>
          <p:nvPr/>
        </p:nvGrpSpPr>
        <p:grpSpPr>
          <a:xfrm>
            <a:off x="414904" y="3812586"/>
            <a:ext cx="6127845" cy="6310641"/>
            <a:chOff x="1813" y="0"/>
            <a:chExt cx="809173" cy="812800"/>
          </a:xfrm>
        </p:grpSpPr>
        <p:sp>
          <p:nvSpPr>
            <p:cNvPr id="310" name="Google Shape;310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 descr="A group of colorful circles on a black background&#10;&#10;Description automatically generated">
            <a:extLst>
              <a:ext uri="{FF2B5EF4-FFF2-40B4-BE49-F238E27FC236}">
                <a16:creationId xmlns:a16="http://schemas.microsoft.com/office/drawing/2014/main" id="{7ADE62C2-4340-B16A-8EB3-250A86CCF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367" y="4430240"/>
            <a:ext cx="4772799" cy="48638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AD7EC5-7526-D6B3-B3D1-7CEF9B674A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80" r="2890" b="24374"/>
          <a:stretch/>
        </p:blipFill>
        <p:spPr>
          <a:xfrm>
            <a:off x="10140289" y="570205"/>
            <a:ext cx="7732807" cy="851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1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2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2"/>
          <p:cNvSpPr txBox="1"/>
          <p:nvPr/>
        </p:nvSpPr>
        <p:spPr>
          <a:xfrm rot="-5400000">
            <a:off x="-2598135" y="4035505"/>
            <a:ext cx="9656692" cy="2215991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CONCEPT SYSTEMS</a:t>
            </a:r>
            <a:endParaRPr dirty="0"/>
          </a:p>
        </p:txBody>
      </p:sp>
      <p:cxnSp>
        <p:nvCxnSpPr>
          <p:cNvPr id="248" name="Google Shape;248;p22"/>
          <p:cNvCxnSpPr/>
          <p:nvPr/>
        </p:nvCxnSpPr>
        <p:spPr>
          <a:xfrm>
            <a:off x="10836983" y="1388679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9" name="Google Shape;249;p22"/>
          <p:cNvCxnSpPr/>
          <p:nvPr/>
        </p:nvCxnSpPr>
        <p:spPr>
          <a:xfrm>
            <a:off x="10836983" y="3901484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0" name="Google Shape;250;p22"/>
          <p:cNvCxnSpPr/>
          <p:nvPr/>
        </p:nvCxnSpPr>
        <p:spPr>
          <a:xfrm>
            <a:off x="10836983" y="6385648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1" name="Google Shape;251;p22"/>
          <p:cNvCxnSpPr/>
          <p:nvPr/>
        </p:nvCxnSpPr>
        <p:spPr>
          <a:xfrm>
            <a:off x="10836983" y="8869812"/>
            <a:ext cx="202934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75B6611-E7B7-FDB9-63FE-BDC2C2CDD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923" y="504967"/>
            <a:ext cx="5842723" cy="9048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 txBox="1"/>
          <p:nvPr/>
        </p:nvSpPr>
        <p:spPr>
          <a:xfrm>
            <a:off x="722209" y="380801"/>
            <a:ext cx="9782364" cy="1846659"/>
          </a:xfrm>
          <a:prstGeom prst="rect">
            <a:avLst/>
          </a:prstGeom>
          <a:noFill/>
          <a:ln>
            <a:noFill/>
          </a:ln>
          <a:effectLst>
            <a:outerShdw blurRad="828675" dist="19050" dir="90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PROTOTYPES</a:t>
            </a:r>
            <a:endParaRPr lang="en-US" sz="8800" dirty="0">
              <a:solidFill>
                <a:schemeClr val="lt1"/>
              </a:solidFill>
              <a:latin typeface="Teko Medium"/>
              <a:cs typeface="Teko Medium"/>
              <a:sym typeface="Teko Medium"/>
            </a:endParaRPr>
          </a:p>
        </p:txBody>
      </p:sp>
      <p:grpSp>
        <p:nvGrpSpPr>
          <p:cNvPr id="362" name="Google Shape;362;p27"/>
          <p:cNvGrpSpPr/>
          <p:nvPr/>
        </p:nvGrpSpPr>
        <p:grpSpPr>
          <a:xfrm>
            <a:off x="9407343" y="380801"/>
            <a:ext cx="395370" cy="397142"/>
            <a:chOff x="1813" y="0"/>
            <a:chExt cx="809173" cy="812800"/>
          </a:xfrm>
        </p:grpSpPr>
        <p:sp>
          <p:nvSpPr>
            <p:cNvPr id="363" name="Google Shape;363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27"/>
          <p:cNvGrpSpPr/>
          <p:nvPr/>
        </p:nvGrpSpPr>
        <p:grpSpPr>
          <a:xfrm>
            <a:off x="10109203" y="380801"/>
            <a:ext cx="395370" cy="397142"/>
            <a:chOff x="1813" y="0"/>
            <a:chExt cx="809173" cy="812800"/>
          </a:xfrm>
        </p:grpSpPr>
        <p:sp>
          <p:nvSpPr>
            <p:cNvPr id="366" name="Google Shape;366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8" name="Google Shape;368;p27"/>
          <p:cNvGrpSpPr/>
          <p:nvPr/>
        </p:nvGrpSpPr>
        <p:grpSpPr>
          <a:xfrm>
            <a:off x="10811063" y="380801"/>
            <a:ext cx="395370" cy="397142"/>
            <a:chOff x="1813" y="0"/>
            <a:chExt cx="809173" cy="812800"/>
          </a:xfrm>
        </p:grpSpPr>
        <p:sp>
          <p:nvSpPr>
            <p:cNvPr id="369" name="Google Shape;36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1" name="Google Shape;371;p27"/>
          <p:cNvGrpSpPr/>
          <p:nvPr/>
        </p:nvGrpSpPr>
        <p:grpSpPr>
          <a:xfrm>
            <a:off x="16089807" y="9567947"/>
            <a:ext cx="395370" cy="397142"/>
            <a:chOff x="1813" y="0"/>
            <a:chExt cx="809173" cy="812800"/>
          </a:xfrm>
        </p:grpSpPr>
        <p:sp>
          <p:nvSpPr>
            <p:cNvPr id="372" name="Google Shape;372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27"/>
          <p:cNvGrpSpPr/>
          <p:nvPr/>
        </p:nvGrpSpPr>
        <p:grpSpPr>
          <a:xfrm>
            <a:off x="16791667" y="9567947"/>
            <a:ext cx="395370" cy="397142"/>
            <a:chOff x="1813" y="0"/>
            <a:chExt cx="809173" cy="812800"/>
          </a:xfrm>
        </p:grpSpPr>
        <p:sp>
          <p:nvSpPr>
            <p:cNvPr id="375" name="Google Shape;375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27"/>
          <p:cNvGrpSpPr/>
          <p:nvPr/>
        </p:nvGrpSpPr>
        <p:grpSpPr>
          <a:xfrm>
            <a:off x="17493527" y="9567947"/>
            <a:ext cx="395370" cy="397142"/>
            <a:chOff x="1813" y="0"/>
            <a:chExt cx="809173" cy="812800"/>
          </a:xfrm>
        </p:grpSpPr>
        <p:sp>
          <p:nvSpPr>
            <p:cNvPr id="378" name="Google Shape;378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3885E99-0576-3AB5-E4C0-97778C84E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526" y="2189118"/>
            <a:ext cx="12108947" cy="75680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-17216" y="151782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4"/>
          <p:cNvGrpSpPr/>
          <p:nvPr/>
        </p:nvGrpSpPr>
        <p:grpSpPr>
          <a:xfrm>
            <a:off x="12216745" y="3759200"/>
            <a:ext cx="6667973" cy="6697861"/>
            <a:chOff x="1813" y="0"/>
            <a:chExt cx="809173" cy="812800"/>
          </a:xfrm>
        </p:grpSpPr>
        <p:sp>
          <p:nvSpPr>
            <p:cNvPr id="112" name="Google Shape;112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5886688" y="3750370"/>
            <a:ext cx="6667973" cy="6697861"/>
            <a:chOff x="1813" y="0"/>
            <a:chExt cx="809173" cy="812800"/>
          </a:xfrm>
        </p:grpSpPr>
        <p:sp>
          <p:nvSpPr>
            <p:cNvPr id="115" name="Google Shape;115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12215788" y="3589139"/>
            <a:ext cx="6667973" cy="6697861"/>
            <a:chOff x="1813" y="0"/>
            <a:chExt cx="809173" cy="812800"/>
          </a:xfrm>
        </p:grpSpPr>
        <p:sp>
          <p:nvSpPr>
            <p:cNvPr id="118" name="Google Shape;118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-443369" y="3741539"/>
            <a:ext cx="6667973" cy="6697861"/>
            <a:chOff x="1813" y="0"/>
            <a:chExt cx="809173" cy="812800"/>
          </a:xfrm>
        </p:grpSpPr>
        <p:sp>
          <p:nvSpPr>
            <p:cNvPr id="121" name="Google Shape;12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4"/>
          <p:cNvGrpSpPr/>
          <p:nvPr/>
        </p:nvGrpSpPr>
        <p:grpSpPr>
          <a:xfrm>
            <a:off x="5810010" y="3589139"/>
            <a:ext cx="6667973" cy="6697861"/>
            <a:chOff x="1813" y="0"/>
            <a:chExt cx="809173" cy="812800"/>
          </a:xfrm>
        </p:grpSpPr>
        <p:sp>
          <p:nvSpPr>
            <p:cNvPr id="124" name="Google Shape;12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-595769" y="3589139"/>
            <a:ext cx="6667973" cy="6697861"/>
            <a:chOff x="1813" y="0"/>
            <a:chExt cx="809173" cy="812800"/>
          </a:xfrm>
        </p:grpSpPr>
        <p:sp>
          <p:nvSpPr>
            <p:cNvPr id="127" name="Google Shape;12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4"/>
          <p:cNvSpPr txBox="1"/>
          <p:nvPr/>
        </p:nvSpPr>
        <p:spPr>
          <a:xfrm>
            <a:off x="678026" y="800100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STRATEGIES</a:t>
            </a:r>
            <a:endParaRPr dirty="0"/>
          </a:p>
        </p:txBody>
      </p:sp>
      <p:sp>
        <p:nvSpPr>
          <p:cNvPr id="130" name="Google Shape;130;p14"/>
          <p:cNvSpPr txBox="1"/>
          <p:nvPr/>
        </p:nvSpPr>
        <p:spPr>
          <a:xfrm>
            <a:off x="161237" y="5559425"/>
            <a:ext cx="5245282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Teach</a:t>
            </a:r>
            <a:r>
              <a:rPr lang="en-US" sz="2500" dirty="0">
                <a:latin typeface="Montserrat"/>
                <a:ea typeface="Montserrat"/>
                <a:cs typeface="Montserrat"/>
                <a:sym typeface="Montserrat"/>
              </a:rPr>
              <a:t>ers will use this to check up on students and intervene if anything happens</a:t>
            </a:r>
            <a:endParaRPr dirty="0"/>
          </a:p>
        </p:txBody>
      </p:sp>
      <p:sp>
        <p:nvSpPr>
          <p:cNvPr id="131" name="Google Shape;131;p14"/>
          <p:cNvSpPr txBox="1"/>
          <p:nvPr/>
        </p:nvSpPr>
        <p:spPr>
          <a:xfrm>
            <a:off x="829960" y="4656196"/>
            <a:ext cx="3907834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000000"/>
                </a:solidFill>
                <a:latin typeface="Teko Medium"/>
                <a:ea typeface="Teko Medium"/>
                <a:cs typeface="Teko Medium"/>
                <a:sym typeface="Teko Medium"/>
              </a:rPr>
              <a:t>Classroom</a:t>
            </a: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6330251" y="5559425"/>
            <a:ext cx="5627499" cy="161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Managers will use this to keep track of their employees’ improvement </a:t>
            </a:r>
            <a:endParaRPr dirty="0"/>
          </a:p>
        </p:txBody>
      </p:sp>
      <p:sp>
        <p:nvSpPr>
          <p:cNvPr id="133" name="Google Shape;133;p14"/>
          <p:cNvSpPr txBox="1"/>
          <p:nvPr/>
        </p:nvSpPr>
        <p:spPr>
          <a:xfrm>
            <a:off x="7148658" y="4656196"/>
            <a:ext cx="3907834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 dirty="0">
                <a:solidFill>
                  <a:srgbClr val="000000"/>
                </a:solidFill>
                <a:latin typeface="Teko Medium"/>
                <a:ea typeface="Teko Medium"/>
                <a:cs typeface="Teko Medium"/>
                <a:sym typeface="Teko Medium"/>
              </a:rPr>
              <a:t>Work</a:t>
            </a:r>
            <a:endParaRPr dirty="0"/>
          </a:p>
        </p:txBody>
      </p:sp>
      <p:sp>
        <p:nvSpPr>
          <p:cNvPr id="134" name="Google Shape;134;p14"/>
          <p:cNvSpPr txBox="1"/>
          <p:nvPr/>
        </p:nvSpPr>
        <p:spPr>
          <a:xfrm>
            <a:off x="12905442" y="5601196"/>
            <a:ext cx="5141301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en-US" sz="2499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Born into the real world</a:t>
            </a:r>
            <a:endParaRPr lang="en-US" dirty="0"/>
          </a:p>
        </p:txBody>
      </p:sp>
      <p:sp>
        <p:nvSpPr>
          <p:cNvPr id="135" name="Google Shape;135;p14"/>
          <p:cNvSpPr txBox="1"/>
          <p:nvPr/>
        </p:nvSpPr>
        <p:spPr>
          <a:xfrm>
            <a:off x="13571192" y="4656196"/>
            <a:ext cx="3957173" cy="900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latin typeface="Teko Medium"/>
                <a:cs typeface="Teko Medium"/>
                <a:sym typeface="Teko Medium"/>
              </a:rPr>
              <a:t>Group Work</a:t>
            </a:r>
            <a:endParaRPr dirty="0"/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5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-2161114" y="202272"/>
            <a:ext cx="9139285" cy="10084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7296634" y="7492532"/>
            <a:ext cx="4065057" cy="7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18" b="1" i="0" u="none" strike="noStrike" cap="none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OUR PROJECTS</a:t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7296634" y="8466009"/>
            <a:ext cx="4065057" cy="101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7296634" y="4242871"/>
            <a:ext cx="4065057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18" b="1" i="0" u="none" strike="noStrike" cap="none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ABOUT US</a:t>
            </a:r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7296634" y="5216455"/>
            <a:ext cx="4065057" cy="102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12593715" y="7492532"/>
            <a:ext cx="4665585" cy="7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18" b="1" i="0" u="none" strike="noStrike" cap="none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STATS &amp; NUMBERS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13194243" y="8466009"/>
            <a:ext cx="4065057" cy="1012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11990706" y="3204646"/>
            <a:ext cx="5268600" cy="3694200"/>
          </a:xfrm>
          <a:prstGeom prst="rect">
            <a:avLst/>
          </a:prstGeom>
          <a:noFill/>
          <a:ln>
            <a:noFill/>
          </a:ln>
          <a:effectLst>
            <a:outerShdw blurRad="828675" dist="9525" dir="156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TABLE OF CONTENTS</a:t>
            </a:r>
            <a:endParaRPr dirty="0"/>
          </a:p>
        </p:txBody>
      </p:sp>
      <p:sp>
        <p:nvSpPr>
          <p:cNvPr id="150" name="Google Shape;150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l="12478" t="261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 rotWithShape="1">
          <a:blip r:embed="rId4">
            <a:alphaModFix amt="41000"/>
          </a:blip>
          <a:srcRect r="50000"/>
          <a:stretch/>
        </p:blipFill>
        <p:spPr>
          <a:xfrm flipH="1">
            <a:off x="10744200" y="-3467100"/>
            <a:ext cx="11007113" cy="1482519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10242211" y="3667779"/>
            <a:ext cx="7017000" cy="2316900"/>
          </a:xfrm>
          <a:prstGeom prst="rect">
            <a:avLst/>
          </a:prstGeom>
          <a:noFill/>
          <a:ln>
            <a:noFill/>
          </a:ln>
          <a:effectLst>
            <a:outerShdw blurRad="828675" dist="19050" dir="48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52" b="0" i="0" u="none" strike="noStrike" cap="non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ABOUT US</a:t>
            </a:r>
            <a:endParaRPr/>
          </a:p>
        </p:txBody>
      </p:sp>
      <p:cxnSp>
        <p:nvCxnSpPr>
          <p:cNvPr id="158" name="Google Shape;158;p16"/>
          <p:cNvCxnSpPr/>
          <p:nvPr/>
        </p:nvCxnSpPr>
        <p:spPr>
          <a:xfrm rot="-9591">
            <a:off x="-20" y="4769821"/>
            <a:ext cx="10242251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9" name="Google Shape;159;p16"/>
          <p:cNvSpPr txBox="1"/>
          <p:nvPr/>
        </p:nvSpPr>
        <p:spPr>
          <a:xfrm>
            <a:off x="9406913" y="5919488"/>
            <a:ext cx="7852387" cy="146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320</Words>
  <Application>Microsoft Macintosh PowerPoint</Application>
  <PresentationFormat>Custom</PresentationFormat>
  <Paragraphs>68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Teko Medium</vt:lpstr>
      <vt:lpstr>Montserrat</vt:lpstr>
      <vt:lpstr>Calibri</vt:lpstr>
      <vt:lpstr>Teko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Alta, Emily Irene</cp:lastModifiedBy>
  <cp:revision>2</cp:revision>
  <dcterms:modified xsi:type="dcterms:W3CDTF">2023-07-10T03:44:30Z</dcterms:modified>
</cp:coreProperties>
</file>